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06" r:id="rId2"/>
    <p:sldId id="256" r:id="rId3"/>
    <p:sldId id="505" r:id="rId4"/>
    <p:sldId id="507" r:id="rId5"/>
    <p:sldId id="283" r:id="rId6"/>
    <p:sldId id="509" r:id="rId7"/>
    <p:sldId id="279" r:id="rId8"/>
    <p:sldId id="510" r:id="rId9"/>
    <p:sldId id="511" r:id="rId10"/>
    <p:sldId id="508" r:id="rId1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A84"/>
    <a:srgbClr val="0B6A3F"/>
    <a:srgbClr val="FFFFFF"/>
    <a:srgbClr val="F5F3F7"/>
    <a:srgbClr val="7F7F7F"/>
    <a:srgbClr val="A4D05F"/>
    <a:srgbClr val="719500"/>
    <a:srgbClr val="ABBF2A"/>
    <a:srgbClr val="9BD7D9"/>
    <a:srgbClr val="BE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93"/>
    <p:restoredTop sz="94652"/>
  </p:normalViewPr>
  <p:slideViewPr>
    <p:cSldViewPr>
      <p:cViewPr varScale="1">
        <p:scale>
          <a:sx n="124" d="100"/>
          <a:sy n="124" d="100"/>
        </p:scale>
        <p:origin x="192" y="6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4320" y="20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140EAAF-937D-4845-8374-19E74B71F4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CED1E75-50C5-E747-ADC7-8315CFF181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Most are in a state of </a:t>
            </a:r>
            <a:r>
              <a:rPr lang="en-US" sz="1200" i="1" dirty="0"/>
              <a:t>chronic water scarcity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This persistent state is exacerbated and exposed by drought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It is primarily due to exceptional water needs of the food industry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It is important for the public to grasp this state of affairs because in </a:t>
            </a:r>
            <a:r>
              <a:rPr lang="en-US" sz="1200" dirty="0" err="1"/>
              <a:t>constrast</a:t>
            </a:r>
            <a:r>
              <a:rPr lang="en-US" sz="1200" dirty="0"/>
              <a:t> to drought, there is no end in sight</a:t>
            </a:r>
          </a:p>
          <a:p>
            <a:endParaRPr lang="en-US" sz="1200" dirty="0"/>
          </a:p>
          <a:p>
            <a:r>
              <a:rPr lang="en-US" sz="1200" dirty="0"/>
              <a:t>There are many ‘solutions’ for our metropolitan regions but fewer for agriculture. It simply uses too much water.  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Agricultural conservation, efficiency, water pricing and innovation are the key for now.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Either we move water to the food producing regions like the Central Valley or the southern High Plains of the US, or we move agriculture out over time.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We have new groundwater legislation in California, but it is going to take another 25 years to implement.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Food production due to water scarcity is going to be a major, global problem that needs our immediate attention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sz="1200" dirty="0"/>
              <a:t>In the US, given that the southern High Plains and the Central Valley grow food for the nation, it may be time to recognize these </a:t>
            </a:r>
            <a:r>
              <a:rPr lang="en-US" sz="1200" i="1" dirty="0"/>
              <a:t>regional</a:t>
            </a:r>
            <a:r>
              <a:rPr lang="en-US" sz="1200" dirty="0"/>
              <a:t> water problems as </a:t>
            </a:r>
            <a:r>
              <a:rPr lang="en-US" sz="1200" i="1" dirty="0"/>
              <a:t>national</a:t>
            </a:r>
            <a:r>
              <a:rPr lang="en-US" sz="1200" dirty="0"/>
              <a:t> problems.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0C011-09BA-D446-8A87-2D17F8834397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7542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Most are in a state of </a:t>
            </a:r>
            <a:r>
              <a:rPr lang="en-US" sz="1200" i="1" dirty="0"/>
              <a:t>chronic water scarcity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This persistent state is exacerbated and exposed by drought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It is primarily due to exceptional water needs of the food industry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It is important for the public to grasp this state of affairs because in </a:t>
            </a:r>
            <a:r>
              <a:rPr lang="en-US" sz="1200" dirty="0" err="1"/>
              <a:t>constrast</a:t>
            </a:r>
            <a:r>
              <a:rPr lang="en-US" sz="1200" dirty="0"/>
              <a:t> to drought, there is no end in sight</a:t>
            </a:r>
          </a:p>
          <a:p>
            <a:endParaRPr lang="en-US" sz="1200" dirty="0"/>
          </a:p>
          <a:p>
            <a:r>
              <a:rPr lang="en-US" sz="1200" dirty="0"/>
              <a:t>There are many ‘solutions’ for our metropolitan regions but fewer for agriculture. It simply uses too much water.  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Agricultural conservation, efficiency, water pricing and innovation are the key for now.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Either we move water to the food producing regions like the Central Valley or the southern High Plains of the US, or we move agriculture out over time.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We have new groundwater legislation in California, but it is going to take another 25 years to implement.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Food production due to water scarcity is going to be a major, global problem that needs our immediate attention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sz="1200" dirty="0"/>
              <a:t>In the US, given that the southern High Plains and the Central Valley grow food for the nation, it may be time to recognize these </a:t>
            </a:r>
            <a:r>
              <a:rPr lang="en-US" sz="1200" i="1" dirty="0"/>
              <a:t>regional</a:t>
            </a:r>
            <a:r>
              <a:rPr lang="en-US" sz="1200" dirty="0"/>
              <a:t> water problems as </a:t>
            </a:r>
            <a:r>
              <a:rPr lang="en-US" sz="1200" i="1" dirty="0"/>
              <a:t>national</a:t>
            </a:r>
            <a:r>
              <a:rPr lang="en-US" sz="1200" dirty="0"/>
              <a:t> problems.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0C011-09BA-D446-8A87-2D17F8834397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3217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B81B2-3097-FA45-8D2C-3FCA50FE190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68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Most are in a state of </a:t>
            </a:r>
            <a:r>
              <a:rPr lang="en-US" sz="1200" i="1" dirty="0"/>
              <a:t>chronic water scarcity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This persistent state is exacerbated and exposed by drought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It is primarily due to exceptional water needs of the food industry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It is important for the public to grasp this state of affairs because in </a:t>
            </a:r>
            <a:r>
              <a:rPr lang="en-US" sz="1200" dirty="0" err="1"/>
              <a:t>constrast</a:t>
            </a:r>
            <a:r>
              <a:rPr lang="en-US" sz="1200" dirty="0"/>
              <a:t> to drought, there is no end in sight</a:t>
            </a:r>
          </a:p>
          <a:p>
            <a:endParaRPr lang="en-US" sz="1200" dirty="0"/>
          </a:p>
          <a:p>
            <a:r>
              <a:rPr lang="en-US" sz="1200" dirty="0"/>
              <a:t>There are many ‘solutions’ for our metropolitan regions but fewer for agriculture. It simply uses too much water.  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Agricultural conservation, efficiency, water pricing and innovation are the key for now.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Either we move water to the food producing regions like the Central Valley or the southern High Plains of the US, or we move agriculture out over time.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We have new groundwater legislation in California, but it is going to take another 25 years to implement.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Food production due to water scarcity is going to be a major, global problem that needs our immediate attention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sz="1200" dirty="0"/>
              <a:t>In the US, given that the southern High Plains and the Central Valley grow food for the nation, it may be time to recognize these </a:t>
            </a:r>
            <a:r>
              <a:rPr lang="en-US" sz="1200" i="1" dirty="0"/>
              <a:t>regional</a:t>
            </a:r>
            <a:r>
              <a:rPr lang="en-US" sz="1200" dirty="0"/>
              <a:t> water problems as </a:t>
            </a:r>
            <a:r>
              <a:rPr lang="en-US" sz="1200" i="1" dirty="0"/>
              <a:t>national</a:t>
            </a:r>
            <a:r>
              <a:rPr lang="en-US" sz="1200" dirty="0"/>
              <a:t> problems.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0C011-09BA-D446-8A87-2D17F8834397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6554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Most are in a state of </a:t>
            </a:r>
            <a:r>
              <a:rPr lang="en-US" sz="1200" i="1" dirty="0"/>
              <a:t>chronic water scarcity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This persistent state is exacerbated and exposed by drought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It is primarily due to exceptional water needs of the food industry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It is important for the public to grasp this state of affairs because in </a:t>
            </a:r>
            <a:r>
              <a:rPr lang="en-US" sz="1200" dirty="0" err="1"/>
              <a:t>constrast</a:t>
            </a:r>
            <a:r>
              <a:rPr lang="en-US" sz="1200" dirty="0"/>
              <a:t> to drought, there is no end in sight</a:t>
            </a:r>
          </a:p>
          <a:p>
            <a:endParaRPr lang="en-US" sz="1200" dirty="0"/>
          </a:p>
          <a:p>
            <a:r>
              <a:rPr lang="en-US" sz="1200" dirty="0"/>
              <a:t>There are many ‘solutions’ for our metropolitan regions but fewer for agriculture. It simply uses too much water.  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Agricultural conservation, efficiency, water pricing and innovation are the key for now.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Either we move water to the food producing regions like the Central Valley or the southern High Plains of the US, or we move agriculture out over time.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We have new groundwater legislation in California, but it is going to take another 25 years to implement.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Food production due to water scarcity is going to be a major, global problem that needs our immediate attention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sz="1200" dirty="0"/>
              <a:t>In the US, given that the southern High Plains and the Central Valley grow food for the nation, it may be time to recognize these </a:t>
            </a:r>
            <a:r>
              <a:rPr lang="en-US" sz="1200" i="1" dirty="0"/>
              <a:t>regional</a:t>
            </a:r>
            <a:r>
              <a:rPr lang="en-US" sz="1200" dirty="0"/>
              <a:t> water problems as </a:t>
            </a:r>
            <a:r>
              <a:rPr lang="en-US" sz="1200" i="1" dirty="0"/>
              <a:t>national</a:t>
            </a:r>
            <a:r>
              <a:rPr lang="en-US" sz="1200" dirty="0"/>
              <a:t> problems.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0C011-09BA-D446-8A87-2D17F8834397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7150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Most are in a state of </a:t>
            </a:r>
            <a:r>
              <a:rPr lang="en-US" sz="1200" i="1" dirty="0"/>
              <a:t>chronic water scarcity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This persistent state is exacerbated and exposed by drought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It is primarily due to exceptional water needs of the food industry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It is important for the public to grasp this state of affairs because in </a:t>
            </a:r>
            <a:r>
              <a:rPr lang="en-US" sz="1200" dirty="0" err="1"/>
              <a:t>constrast</a:t>
            </a:r>
            <a:r>
              <a:rPr lang="en-US" sz="1200" dirty="0"/>
              <a:t> to drought, there is no end in sight</a:t>
            </a:r>
          </a:p>
          <a:p>
            <a:endParaRPr lang="en-US" sz="1200" dirty="0"/>
          </a:p>
          <a:p>
            <a:r>
              <a:rPr lang="en-US" sz="1200" dirty="0"/>
              <a:t>There are many ‘solutions’ for our metropolitan regions but fewer for agriculture. It simply uses too much water.  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Agricultural conservation, efficiency, water pricing and innovation are the key for now.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Either we move water to the food producing regions like the Central Valley or the southern High Plains of the US, or we move agriculture out over time.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We have new groundwater legislation in California, but it is going to take another 25 years to implement.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Food production due to water scarcity is going to be a major, global problem that needs our immediate attention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sz="1200" dirty="0"/>
              <a:t>In the US, given that the southern High Plains and the Central Valley grow food for the nation, it may be time to recognize these </a:t>
            </a:r>
            <a:r>
              <a:rPr lang="en-US" sz="1200" i="1" dirty="0"/>
              <a:t>regional</a:t>
            </a:r>
            <a:r>
              <a:rPr lang="en-US" sz="1200" dirty="0"/>
              <a:t> water problems as </a:t>
            </a:r>
            <a:r>
              <a:rPr lang="en-US" sz="1200" i="1" dirty="0"/>
              <a:t>national</a:t>
            </a:r>
            <a:r>
              <a:rPr lang="en-US" sz="1200" dirty="0"/>
              <a:t> problems.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0C011-09BA-D446-8A87-2D17F8834397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6777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8494713" y="5318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2362200"/>
            <a:ext cx="8027988" cy="990600"/>
          </a:xfrm>
          <a:prstGeom prst="rect">
            <a:avLst/>
          </a:prstGeom>
          <a:effectLst/>
        </p:spPr>
        <p:txBody>
          <a:bodyPr/>
          <a:lstStyle>
            <a:lvl1pPr algn="ctr">
              <a:defRPr sz="4800" b="1" i="0" baseline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00400"/>
            <a:ext cx="8032750" cy="685800"/>
          </a:xfrm>
          <a:prstGeom prst="rect">
            <a:avLst/>
          </a:prstGeom>
          <a:effectLst/>
        </p:spPr>
        <p:txBody>
          <a:bodyPr/>
          <a:lstStyle>
            <a:lvl1pPr marL="0" indent="0" algn="ctr">
              <a:buFont typeface="Wingdings" pitchFamily="-108" charset="2"/>
              <a:buNone/>
              <a:defRPr sz="24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BDDAA5-2D29-EE48-B006-C2EED5D045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228600" y="233185"/>
            <a:ext cx="1746698" cy="52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552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CF49-935E-8D45-8AC1-5045AA950994}" type="datetimeFigureOut">
              <a:t>11/15/20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F773-51D3-384F-9877-BFF05FFDE42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40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8494713" y="5318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58800" y="2362200"/>
            <a:ext cx="8027988" cy="990600"/>
          </a:xfrm>
          <a:prstGeom prst="rect">
            <a:avLst/>
          </a:prstGeom>
          <a:effectLst/>
        </p:spPr>
        <p:txBody>
          <a:bodyPr/>
          <a:lstStyle>
            <a:lvl1pPr algn="ctr">
              <a:defRPr sz="4800" b="1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8800" y="3200400"/>
            <a:ext cx="8032750" cy="685800"/>
          </a:xfrm>
          <a:prstGeom prst="rect">
            <a:avLst/>
          </a:prstGeom>
          <a:effectLst/>
        </p:spPr>
        <p:txBody>
          <a:bodyPr/>
          <a:lstStyle>
            <a:lvl1pPr marL="0" indent="0" algn="ctr">
              <a:buFont typeface="Wingdings" pitchFamily="-108" charset="2"/>
              <a:buNone/>
              <a:defRPr sz="240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662CFA-04FF-854F-996A-40176BE4CC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228601" y="233185"/>
            <a:ext cx="1746696" cy="52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8494713" y="5318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2362200"/>
            <a:ext cx="8027988" cy="990600"/>
          </a:xfrm>
          <a:prstGeom prst="rect">
            <a:avLst/>
          </a:prstGeom>
          <a:effectLst/>
        </p:spPr>
        <p:txBody>
          <a:bodyPr/>
          <a:lstStyle>
            <a:lvl1pPr algn="ctr">
              <a:defRPr sz="4800" b="1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00400"/>
            <a:ext cx="8032750" cy="685800"/>
          </a:xfrm>
          <a:prstGeom prst="rect">
            <a:avLst/>
          </a:prstGeom>
          <a:effectLst/>
        </p:spPr>
        <p:txBody>
          <a:bodyPr/>
          <a:lstStyle>
            <a:lvl1pPr marL="0" indent="0" algn="ctr">
              <a:buFont typeface="Wingdings" pitchFamily="-108" charset="2"/>
              <a:buNone/>
              <a:defRPr sz="240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15E4C4-BE67-D742-8F69-29EC443858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228601" y="233185"/>
            <a:ext cx="1746696" cy="52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550275" cy="60960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50275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A1DFFA-228C-5C45-ACAE-24139541CA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228600" y="233185"/>
            <a:ext cx="1746698" cy="52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55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EAF9E6-96C8-0440-9A60-C023EFCAE7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228600" y="233185"/>
            <a:ext cx="1746698" cy="52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79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662" y="1524000"/>
            <a:ext cx="3817938" cy="4495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524000"/>
            <a:ext cx="3810000" cy="4495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195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3CEA5A-ECDB-C84E-830D-3AE31616E8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228600" y="233185"/>
            <a:ext cx="1746698" cy="52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046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195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5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851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2875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6851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748EF3-F18D-E24B-8558-187DFA0AB2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228600" y="233185"/>
            <a:ext cx="1746698" cy="52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43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91440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7195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3641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195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023297-D4E5-5640-A9EE-0AABA11029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228600" y="233185"/>
            <a:ext cx="1746698" cy="52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990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7195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F126B4-926B-4B49-A52D-141AFD6E66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228600" y="233185"/>
            <a:ext cx="1746698" cy="52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364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49" r:id="rId4"/>
    <p:sldLayoutId id="2147483950" r:id="rId5"/>
    <p:sldLayoutId id="2147483951" r:id="rId6"/>
    <p:sldLayoutId id="2147483952" r:id="rId7"/>
    <p:sldLayoutId id="2147483955" r:id="rId8"/>
    <p:sldLayoutId id="2147483956" r:id="rId9"/>
    <p:sldLayoutId id="2147483963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/>
          <a:ea typeface="ＭＳ Ｐゴシック" pitchFamily="-108" charset="-128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 pitchFamily="-108" charset="0"/>
          <a:ea typeface="ＭＳ Ｐゴシック" pitchFamily="-108" charset="-128"/>
          <a:cs typeface="Calibri" panose="020F0502020204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 pitchFamily="-108" charset="0"/>
          <a:ea typeface="ＭＳ Ｐゴシック" pitchFamily="-108" charset="-128"/>
          <a:cs typeface="Calibri" panose="020F0502020204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 pitchFamily="-108" charset="0"/>
          <a:ea typeface="ＭＳ Ｐゴシック" pitchFamily="-108" charset="-128"/>
          <a:cs typeface="Calibri" panose="020F0502020204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 pitchFamily="-108" charset="0"/>
          <a:ea typeface="ＭＳ Ｐゴシック" pitchFamily="-108" charset="-128"/>
          <a:cs typeface="Calibri" panose="020F050202020403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Black" pitchFamily="-10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Black" pitchFamily="-10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Black" pitchFamily="-10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Black" pitchFamily="-108" charset="0"/>
        </a:defRPr>
      </a:lvl9pPr>
    </p:titleStyle>
    <p:bodyStyle>
      <a:lvl1pPr marL="269875" indent="-269875" algn="l" rtl="0" eaLnBrk="1" fontAlgn="base" hangingPunct="1">
        <a:spcBef>
          <a:spcPct val="20000"/>
        </a:spcBef>
        <a:spcAft>
          <a:spcPct val="0"/>
        </a:spcAft>
        <a:buSzPct val="75000"/>
        <a:buFont typeface="Wingdings" charset="2"/>
        <a:buChar char="§"/>
        <a:defRPr sz="2800">
          <a:solidFill>
            <a:srgbClr val="000000"/>
          </a:solidFill>
          <a:latin typeface="Calibri"/>
          <a:ea typeface="ＭＳ Ｐゴシック" pitchFamily="-108" charset="-128"/>
          <a:cs typeface="Calibri"/>
        </a:defRPr>
      </a:lvl1pPr>
      <a:lvl2pPr marL="914400" indent="-457200" algn="l" rtl="0" eaLnBrk="1" fontAlgn="base" hangingPunct="1">
        <a:spcBef>
          <a:spcPct val="20000"/>
        </a:spcBef>
        <a:spcAft>
          <a:spcPct val="0"/>
        </a:spcAft>
        <a:buSzPct val="75000"/>
        <a:buFont typeface="Arial" charset="0"/>
        <a:buAutoNum type="alphaLcParenR"/>
        <a:defRPr sz="2400">
          <a:solidFill>
            <a:srgbClr val="000000"/>
          </a:solidFill>
          <a:latin typeface="Calibri"/>
          <a:ea typeface="ＭＳ Ｐゴシック" pitchFamily="-108" charset="-128"/>
          <a:cs typeface="Calibri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rgbClr val="000000"/>
          </a:solidFill>
          <a:latin typeface="Calibri"/>
          <a:ea typeface="ＭＳ Ｐゴシック" pitchFamily="-108" charset="-128"/>
          <a:cs typeface="Calibri"/>
        </a:defRPr>
      </a:lvl3pPr>
      <a:lvl4pPr marL="1752600" indent="-3810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600">
          <a:solidFill>
            <a:srgbClr val="000000"/>
          </a:solidFill>
          <a:latin typeface="Calibri"/>
          <a:ea typeface="ＭＳ Ｐゴシック" pitchFamily="-108" charset="-128"/>
          <a:cs typeface="Calibri"/>
        </a:defRPr>
      </a:lvl4pPr>
      <a:lvl5pPr marL="2209800" indent="-3810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600">
          <a:solidFill>
            <a:srgbClr val="000000"/>
          </a:solidFill>
          <a:latin typeface="Calibri"/>
          <a:ea typeface="ＭＳ Ｐゴシック" pitchFamily="-108" charset="-128"/>
          <a:cs typeface="Calibri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Font typeface="Times" pitchFamily="-108" charset="0"/>
        <a:buChar char="•"/>
        <a:defRPr sz="2000">
          <a:solidFill>
            <a:srgbClr val="FFFFFF"/>
          </a:solidFill>
          <a:latin typeface="Georgia" pitchFamily="-108" charset="0"/>
          <a:ea typeface="ＭＳ Ｐゴシック" pitchFamily="-108" charset="-128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Font typeface="Times" pitchFamily="-108" charset="0"/>
        <a:buChar char="•"/>
        <a:defRPr sz="2000">
          <a:solidFill>
            <a:srgbClr val="FFFFFF"/>
          </a:solidFill>
          <a:latin typeface="Georgia" pitchFamily="-108" charset="0"/>
          <a:ea typeface="ＭＳ Ｐゴシック" pitchFamily="-108" charset="-128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Font typeface="Times" pitchFamily="-108" charset="0"/>
        <a:buChar char="•"/>
        <a:defRPr sz="2000">
          <a:solidFill>
            <a:srgbClr val="FFFFFF"/>
          </a:solidFill>
          <a:latin typeface="Georgia" pitchFamily="-108" charset="0"/>
          <a:ea typeface="ＭＳ Ｐゴシック" pitchFamily="-108" charset="-128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Font typeface="Times" pitchFamily="-108" charset="0"/>
        <a:buChar char="•"/>
        <a:defRPr sz="2000">
          <a:solidFill>
            <a:srgbClr val="FFFFFF"/>
          </a:solidFill>
          <a:latin typeface="Georgia" pitchFamily="-108" charset="0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tiff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tiff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tiff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tiff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AA0806E-E8F5-4546-A4C0-BC5C27553E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46" r="6914" b="635"/>
          <a:stretch/>
        </p:blipFill>
        <p:spPr>
          <a:xfrm>
            <a:off x="0" y="0"/>
            <a:ext cx="91309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92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3BC0DD38-E0FE-EC4F-92F8-7975F7AD4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" y="957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26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ircuit board&#10;&#10;Description automatically generated">
            <a:extLst>
              <a:ext uri="{FF2B5EF4-FFF2-40B4-BE49-F238E27FC236}">
                <a16:creationId xmlns:a16="http://schemas.microsoft.com/office/drawing/2014/main" id="{9884ED29-8502-1E40-B8FD-C169229BDC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9" t="-1" r="1476" b="-135"/>
          <a:stretch/>
        </p:blipFill>
        <p:spPr>
          <a:xfrm>
            <a:off x="107504" y="188640"/>
            <a:ext cx="4896000" cy="647446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692D3B-078F-014F-9890-FE6DB4D9B428}"/>
              </a:ext>
            </a:extLst>
          </p:cNvPr>
          <p:cNvSpPr txBox="1"/>
          <p:nvPr/>
        </p:nvSpPr>
        <p:spPr>
          <a:xfrm>
            <a:off x="5366489" y="1052736"/>
            <a:ext cx="360040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>
                <a:latin typeface="Helvetica" pitchFamily="2" charset="0"/>
              </a:rPr>
              <a:t>Please join session 5 minutes in advance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" pitchFamily="2" charset="0"/>
              </a:rPr>
              <a:t>Keep talks to 5 minutes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" pitchFamily="2" charset="0"/>
              </a:rPr>
              <a:t>Stay on mute unless speaking or asking a question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" pitchFamily="2" charset="0"/>
              </a:rPr>
              <a:t>Send questions to host Palash Sanyal (or raise hand)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" pitchFamily="2" charset="0"/>
              </a:rPr>
              <a:t>Use time between sessions make connections and have further discussions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" pitchFamily="2" charset="0"/>
              </a:rPr>
              <a:t>Last session of both days is for open discussion, big ideas, brainstorming, etc.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" pitchFamily="2" charset="0"/>
              </a:rPr>
              <a:t>All sessions recorded and posted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" pitchFamily="2" charset="0"/>
              </a:rPr>
              <a:t>Zoom links: one link for M-T at 9; one for M-T at 11, etc.</a:t>
            </a: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61230E3D-A29D-6344-A3A0-012A75515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056" y="620688"/>
            <a:ext cx="605215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Helvetica" pitchFamily="2" charset="0"/>
              </a:rPr>
              <a:t>Logistics</a:t>
            </a:r>
          </a:p>
          <a:p>
            <a:pPr>
              <a:spcBef>
                <a:spcPct val="50000"/>
              </a:spcBef>
            </a:pPr>
            <a:endParaRPr lang="en-US" sz="2800" dirty="0">
              <a:latin typeface="Helvetica"/>
              <a:ea typeface="华文仿宋" charset="0"/>
              <a:cs typeface="Helvetica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4CAFF1-7F4A-4145-9A90-8747CDB9B25A}"/>
              </a:ext>
            </a:extLst>
          </p:cNvPr>
          <p:cNvCxnSpPr>
            <a:cxnSpLocks/>
          </p:cNvCxnSpPr>
          <p:nvPr/>
        </p:nvCxnSpPr>
        <p:spPr>
          <a:xfrm>
            <a:off x="5220072" y="1124744"/>
            <a:ext cx="0" cy="2304256"/>
          </a:xfrm>
          <a:prstGeom prst="line">
            <a:avLst/>
          </a:prstGeom>
          <a:ln w="114300">
            <a:solidFill>
              <a:srgbClr val="0B6A3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092D7E-9FCA-C34F-8B11-E56488BD1A1B}"/>
              </a:ext>
            </a:extLst>
          </p:cNvPr>
          <p:cNvCxnSpPr>
            <a:cxnSpLocks/>
          </p:cNvCxnSpPr>
          <p:nvPr/>
        </p:nvCxnSpPr>
        <p:spPr>
          <a:xfrm>
            <a:off x="5220072" y="3429000"/>
            <a:ext cx="0" cy="2664296"/>
          </a:xfrm>
          <a:prstGeom prst="line">
            <a:avLst/>
          </a:prstGeom>
          <a:ln w="114300">
            <a:solidFill>
              <a:srgbClr val="0E4A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576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ircuit board&#10;&#10;Description automatically generated">
            <a:extLst>
              <a:ext uri="{FF2B5EF4-FFF2-40B4-BE49-F238E27FC236}">
                <a16:creationId xmlns:a16="http://schemas.microsoft.com/office/drawing/2014/main" id="{9884ED29-8502-1E40-B8FD-C169229BDC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9" t="-1" r="1476" b="-135"/>
          <a:stretch/>
        </p:blipFill>
        <p:spPr>
          <a:xfrm>
            <a:off x="107504" y="197350"/>
            <a:ext cx="4896000" cy="647446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692D3B-078F-014F-9890-FE6DB4D9B428}"/>
              </a:ext>
            </a:extLst>
          </p:cNvPr>
          <p:cNvSpPr txBox="1"/>
          <p:nvPr/>
        </p:nvSpPr>
        <p:spPr>
          <a:xfrm>
            <a:off x="5366489" y="1124744"/>
            <a:ext cx="36004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pitchFamily="2" charset="0"/>
              </a:rPr>
              <a:t>Survey the landscape of food-water research on campus and get to know each other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" pitchFamily="2" charset="0"/>
              </a:rPr>
              <a:t>Catalyze new collaborations; reveal and expand ongoing collaborations; build synergies on campus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" pitchFamily="2" charset="0"/>
              </a:rPr>
              <a:t>Identify topics for deeper-dive discussions and workshops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" pitchFamily="2" charset="0"/>
              </a:rPr>
              <a:t>Begin thinking about new projects, proposals, facilities, faculty, and programs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" pitchFamily="2" charset="0"/>
              </a:rPr>
              <a:t>Identify areas where </a:t>
            </a:r>
            <a:r>
              <a:rPr lang="en-US" sz="2000" dirty="0" err="1">
                <a:latin typeface="Helvetica" pitchFamily="2" charset="0"/>
              </a:rPr>
              <a:t>USask</a:t>
            </a:r>
            <a:r>
              <a:rPr lang="en-US" sz="2000" dirty="0">
                <a:latin typeface="Helvetica" pitchFamily="2" charset="0"/>
              </a:rPr>
              <a:t> is uniquely positioned to lead</a:t>
            </a:r>
          </a:p>
          <a:p>
            <a:pPr>
              <a:spcAft>
                <a:spcPts val="600"/>
              </a:spcAft>
            </a:pPr>
            <a:endParaRPr lang="en-US" sz="2000" dirty="0">
              <a:latin typeface="Helvetica" pitchFamily="2" charset="0"/>
            </a:endParaRP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61230E3D-A29D-6344-A3A0-012A75515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056" y="620688"/>
            <a:ext cx="605215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Helvetica" pitchFamily="2" charset="0"/>
              </a:rPr>
              <a:t>Goals</a:t>
            </a:r>
          </a:p>
          <a:p>
            <a:pPr>
              <a:spcBef>
                <a:spcPct val="50000"/>
              </a:spcBef>
            </a:pPr>
            <a:endParaRPr lang="en-US" sz="2800" dirty="0">
              <a:latin typeface="Helvetica"/>
              <a:ea typeface="华文仿宋" charset="0"/>
              <a:cs typeface="Helvetica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4CAFF1-7F4A-4145-9A90-8747CDB9B25A}"/>
              </a:ext>
            </a:extLst>
          </p:cNvPr>
          <p:cNvCxnSpPr>
            <a:cxnSpLocks/>
          </p:cNvCxnSpPr>
          <p:nvPr/>
        </p:nvCxnSpPr>
        <p:spPr>
          <a:xfrm>
            <a:off x="5220072" y="1124744"/>
            <a:ext cx="0" cy="2285092"/>
          </a:xfrm>
          <a:prstGeom prst="line">
            <a:avLst/>
          </a:prstGeom>
          <a:ln w="114300">
            <a:solidFill>
              <a:srgbClr val="0B6A3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092D7E-9FCA-C34F-8B11-E56488BD1A1B}"/>
              </a:ext>
            </a:extLst>
          </p:cNvPr>
          <p:cNvCxnSpPr>
            <a:cxnSpLocks/>
          </p:cNvCxnSpPr>
          <p:nvPr/>
        </p:nvCxnSpPr>
        <p:spPr>
          <a:xfrm>
            <a:off x="5220072" y="3376156"/>
            <a:ext cx="0" cy="2285092"/>
          </a:xfrm>
          <a:prstGeom prst="line">
            <a:avLst/>
          </a:prstGeom>
          <a:ln w="114300">
            <a:solidFill>
              <a:srgbClr val="0E4A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140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ircuit board&#10;&#10;Description automatically generated">
            <a:extLst>
              <a:ext uri="{FF2B5EF4-FFF2-40B4-BE49-F238E27FC236}">
                <a16:creationId xmlns:a16="http://schemas.microsoft.com/office/drawing/2014/main" id="{9884ED29-8502-1E40-B8FD-C169229BDC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9" t="-1" r="1476" b="-135"/>
          <a:stretch/>
        </p:blipFill>
        <p:spPr>
          <a:xfrm>
            <a:off x="107504" y="197350"/>
            <a:ext cx="4896000" cy="647446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692D3B-078F-014F-9890-FE6DB4D9B428}"/>
              </a:ext>
            </a:extLst>
          </p:cNvPr>
          <p:cNvSpPr txBox="1"/>
          <p:nvPr/>
        </p:nvSpPr>
        <p:spPr>
          <a:xfrm>
            <a:off x="5366489" y="1124744"/>
            <a:ext cx="36004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pitchFamily="2" charset="0"/>
              </a:rPr>
              <a:t>Report to campus administration and unit leaders on strengths and opportunities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" pitchFamily="2" charset="0"/>
              </a:rPr>
              <a:t>Follow-up workshops -  hopefully this is the first of many that will result in: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" pitchFamily="2" charset="0"/>
              </a:rPr>
              <a:t>Joint research, papers and proposals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" pitchFamily="2" charset="0"/>
              </a:rPr>
              <a:t>Ideas for new faculty hires, strategic chairs and new programs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" pitchFamily="2" charset="0"/>
              </a:rPr>
              <a:t>First steps towards national and international leadership on food-water nexus</a:t>
            </a:r>
          </a:p>
          <a:p>
            <a:pPr>
              <a:spcAft>
                <a:spcPts val="600"/>
              </a:spcAft>
            </a:pPr>
            <a:endParaRPr lang="en-US" sz="2000" dirty="0">
              <a:latin typeface="Helvetica" pitchFamily="2" charset="0"/>
            </a:endParaRP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61230E3D-A29D-6344-A3A0-012A75515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056" y="620688"/>
            <a:ext cx="605215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Helvetica" pitchFamily="2" charset="0"/>
              </a:rPr>
              <a:t>Outcomes</a:t>
            </a:r>
          </a:p>
          <a:p>
            <a:pPr>
              <a:spcBef>
                <a:spcPct val="50000"/>
              </a:spcBef>
            </a:pPr>
            <a:endParaRPr lang="en-US" sz="2800" dirty="0">
              <a:latin typeface="Helvetica"/>
              <a:ea typeface="华文仿宋" charset="0"/>
              <a:cs typeface="Helvetica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4CAFF1-7F4A-4145-9A90-8747CDB9B25A}"/>
              </a:ext>
            </a:extLst>
          </p:cNvPr>
          <p:cNvCxnSpPr>
            <a:cxnSpLocks/>
          </p:cNvCxnSpPr>
          <p:nvPr/>
        </p:nvCxnSpPr>
        <p:spPr>
          <a:xfrm>
            <a:off x="5220072" y="1124744"/>
            <a:ext cx="0" cy="2285092"/>
          </a:xfrm>
          <a:prstGeom prst="line">
            <a:avLst/>
          </a:prstGeom>
          <a:ln w="114300">
            <a:solidFill>
              <a:srgbClr val="0B6A3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092D7E-9FCA-C34F-8B11-E56488BD1A1B}"/>
              </a:ext>
            </a:extLst>
          </p:cNvPr>
          <p:cNvCxnSpPr>
            <a:cxnSpLocks/>
          </p:cNvCxnSpPr>
          <p:nvPr/>
        </p:nvCxnSpPr>
        <p:spPr>
          <a:xfrm>
            <a:off x="5220072" y="3376156"/>
            <a:ext cx="0" cy="3005172"/>
          </a:xfrm>
          <a:prstGeom prst="line">
            <a:avLst/>
          </a:prstGeom>
          <a:ln w="114300">
            <a:solidFill>
              <a:srgbClr val="0E4A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731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8997" y="2643757"/>
            <a:ext cx="512670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pitchFamily="2" charset="0"/>
              </a:rPr>
              <a:t>Hydrologist who develops computer models and new satellite methods for tracking how freshwater availability is changing around the world.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" pitchFamily="2" charset="0"/>
              </a:rPr>
              <a:t>Science communicator, to government and to general public, especially on water insecurity and how it will drive food insecurity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richey-famiglietti-GRACE-groundwate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r="11682" b="37588"/>
          <a:stretch/>
        </p:blipFill>
        <p:spPr>
          <a:xfrm>
            <a:off x="465379" y="3328812"/>
            <a:ext cx="2383506" cy="161949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 descr="103008914-RTX1BWMI.600x4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86" y="1777247"/>
            <a:ext cx="2383506" cy="158900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" name="Picture 1" descr="la-me-east-porterville-drought-2016050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79" y="188640"/>
            <a:ext cx="2383506" cy="15886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well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948308"/>
            <a:ext cx="2383506" cy="1621708"/>
          </a:xfrm>
          <a:prstGeom prst="rect">
            <a:avLst/>
          </a:prstGeom>
        </p:spPr>
      </p:pic>
      <p:sp>
        <p:nvSpPr>
          <p:cNvPr id="11" name="Text Box 10">
            <a:extLst>
              <a:ext uri="{FF2B5EF4-FFF2-40B4-BE49-F238E27FC236}">
                <a16:creationId xmlns:a16="http://schemas.microsoft.com/office/drawing/2014/main" id="{770B7F84-65BD-9747-B565-171C71A9D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872" y="2094528"/>
            <a:ext cx="6052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Helvetica"/>
                <a:ea typeface="华文仿宋" charset="0"/>
                <a:cs typeface="Helvetica"/>
              </a:rPr>
              <a:t>Who am I?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797923-24ED-DC4D-8E19-2B7A96725E9A}"/>
              </a:ext>
            </a:extLst>
          </p:cNvPr>
          <p:cNvCxnSpPr>
            <a:cxnSpLocks/>
          </p:cNvCxnSpPr>
          <p:nvPr/>
        </p:nvCxnSpPr>
        <p:spPr>
          <a:xfrm>
            <a:off x="3562345" y="2647190"/>
            <a:ext cx="0" cy="2447404"/>
          </a:xfrm>
          <a:prstGeom prst="line">
            <a:avLst/>
          </a:prstGeom>
          <a:ln w="114300">
            <a:solidFill>
              <a:srgbClr val="9BD7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488053AA-85DA-7548-9977-35F6872A80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0" y="200026"/>
            <a:ext cx="561974" cy="56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7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8997" y="2564904"/>
            <a:ext cx="512670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pitchFamily="2" charset="0"/>
              </a:rPr>
              <a:t>Improving the hydrologic components of land surface models in climate models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" pitchFamily="2" charset="0"/>
              </a:rPr>
              <a:t>Space-time variability in surface soil moisture from a remote sensing perspective</a:t>
            </a:r>
          </a:p>
          <a:p>
            <a:r>
              <a:rPr lang="en-US" sz="2000" dirty="0">
                <a:latin typeface="Helvetica" pitchFamily="2" charset="0"/>
              </a:rPr>
              <a:t>Pioneered hydrologic applications of the NASA GRACE satellite mission, especially how to measure and monitor groundwater storage changes from space</a:t>
            </a:r>
            <a:endParaRPr lang="en-US" dirty="0"/>
          </a:p>
        </p:txBody>
      </p:sp>
      <p:pic>
        <p:nvPicPr>
          <p:cNvPr id="9" name="Picture 8" descr="richey-famiglietti-GRACE-groundwate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r="11682" b="37588"/>
          <a:stretch/>
        </p:blipFill>
        <p:spPr>
          <a:xfrm>
            <a:off x="465379" y="3328812"/>
            <a:ext cx="2383506" cy="161949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 descr="103008914-RTX1BWMI.600x4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86" y="1777247"/>
            <a:ext cx="2383506" cy="158900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" name="Picture 1" descr="la-me-east-porterville-drought-2016050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79" y="188640"/>
            <a:ext cx="2383506" cy="15886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well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948308"/>
            <a:ext cx="2383506" cy="1621708"/>
          </a:xfrm>
          <a:prstGeom prst="rect">
            <a:avLst/>
          </a:prstGeom>
        </p:spPr>
      </p:pic>
      <p:sp>
        <p:nvSpPr>
          <p:cNvPr id="11" name="Text Box 10">
            <a:extLst>
              <a:ext uri="{FF2B5EF4-FFF2-40B4-BE49-F238E27FC236}">
                <a16:creationId xmlns:a16="http://schemas.microsoft.com/office/drawing/2014/main" id="{770B7F84-65BD-9747-B565-171C71A9D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872" y="2094528"/>
            <a:ext cx="6052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Helvetica"/>
                <a:ea typeface="华文仿宋" charset="0"/>
                <a:cs typeface="Helvetica"/>
              </a:rPr>
              <a:t>What have I done?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797923-24ED-DC4D-8E19-2B7A96725E9A}"/>
              </a:ext>
            </a:extLst>
          </p:cNvPr>
          <p:cNvCxnSpPr>
            <a:cxnSpLocks/>
          </p:cNvCxnSpPr>
          <p:nvPr/>
        </p:nvCxnSpPr>
        <p:spPr>
          <a:xfrm>
            <a:off x="3562345" y="2647190"/>
            <a:ext cx="0" cy="2447404"/>
          </a:xfrm>
          <a:prstGeom prst="line">
            <a:avLst/>
          </a:prstGeom>
          <a:ln w="114300">
            <a:solidFill>
              <a:srgbClr val="9BD7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488053AA-85DA-7548-9977-35F6872A80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0" y="200026"/>
            <a:ext cx="561974" cy="56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05F71C5-6D6C-E34F-90FB-608D7B384108}"/>
              </a:ext>
            </a:extLst>
          </p:cNvPr>
          <p:cNvSpPr/>
          <p:nvPr/>
        </p:nvSpPr>
        <p:spPr bwMode="auto">
          <a:xfrm>
            <a:off x="0" y="0"/>
            <a:ext cx="9200729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7736" y="260648"/>
            <a:ext cx="9141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Helvetica"/>
                <a:cs typeface="Helvetica"/>
              </a:rPr>
              <a:t>Aquifer depletion rates from GRACE (2003-2013)</a:t>
            </a:r>
          </a:p>
          <a:p>
            <a:pPr algn="ctr"/>
            <a:r>
              <a:rPr lang="en-US" sz="1200" i="1" dirty="0">
                <a:latin typeface="Helvetica"/>
                <a:cs typeface="Helvetica"/>
              </a:rPr>
              <a:t>Richey et al., 2015, Water Resources Research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4306" y="1257495"/>
            <a:ext cx="4612853" cy="14305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7" name="Picture 6" descr="ess_logo.ai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877" y="5726222"/>
            <a:ext cx="1686767" cy="130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JPL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941" y="6468369"/>
            <a:ext cx="817884" cy="2402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A112AA-4FF8-3C49-BE60-4A32FFF858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0" y="200026"/>
            <a:ext cx="561974" cy="561974"/>
          </a:xfrm>
          <a:prstGeom prst="rect">
            <a:avLst/>
          </a:prstGeom>
        </p:spPr>
      </p:pic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6E2F112D-53CD-6945-9F34-2344C3896F4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8" t="5171" r="40351" b="-363"/>
          <a:stretch/>
        </p:blipFill>
        <p:spPr>
          <a:xfrm>
            <a:off x="34408" y="1141136"/>
            <a:ext cx="9200729" cy="4629222"/>
          </a:xfrm>
          <a:prstGeom prst="rect">
            <a:avLst/>
          </a:prstGeom>
        </p:spPr>
      </p:pic>
      <p:pic>
        <p:nvPicPr>
          <p:cNvPr id="15" name="Picture 14" descr="Map&#10;&#10;Description automatically generated">
            <a:extLst>
              <a:ext uri="{FF2B5EF4-FFF2-40B4-BE49-F238E27FC236}">
                <a16:creationId xmlns:a16="http://schemas.microsoft.com/office/drawing/2014/main" id="{8D2C723C-27D0-B642-9BA5-70C84B665AC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503" t="81187" b="1"/>
          <a:stretch/>
        </p:blipFill>
        <p:spPr>
          <a:xfrm>
            <a:off x="3059628" y="6330405"/>
            <a:ext cx="3150288" cy="460560"/>
          </a:xfrm>
          <a:prstGeom prst="rect">
            <a:avLst/>
          </a:prstGeom>
        </p:spPr>
      </p:pic>
      <p:pic>
        <p:nvPicPr>
          <p:cNvPr id="21" name="Picture 20" descr="Map&#10;&#10;Description automatically generated">
            <a:extLst>
              <a:ext uri="{FF2B5EF4-FFF2-40B4-BE49-F238E27FC236}">
                <a16:creationId xmlns:a16="http://schemas.microsoft.com/office/drawing/2014/main" id="{5798E8DE-9EA5-DF44-8F04-8AC85BEF1ED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8447" t="8658" b="19760"/>
          <a:stretch/>
        </p:blipFill>
        <p:spPr>
          <a:xfrm>
            <a:off x="6310114" y="5255529"/>
            <a:ext cx="2833886" cy="153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50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7267" y="1807021"/>
            <a:ext cx="5126707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>
                <a:latin typeface="Helvetica" pitchFamily="2" charset="0"/>
              </a:rPr>
              <a:t>Taking action on the last slide in science, policy and communication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" pitchFamily="2" charset="0"/>
              </a:rPr>
              <a:t>Trying to catalyze food-water research on this campus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" pitchFamily="2" charset="0"/>
              </a:rPr>
              <a:t>Wrote CFI for root-zone soil moisture remote sensing facility, ongoing soil moisture remote sensing research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" pitchFamily="2" charset="0"/>
              </a:rPr>
              <a:t>Wrote NFRF on global groundwater sustainability, ongoing work on prairie groundwater sustainability, global groundwater sustainability and groundwater-dependent food production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" pitchFamily="2" charset="0"/>
              </a:rPr>
              <a:t>Exploring financial levers on the food industry to drive water sustainability</a:t>
            </a:r>
          </a:p>
          <a:p>
            <a:pPr>
              <a:spcAft>
                <a:spcPts val="600"/>
              </a:spcAft>
            </a:pPr>
            <a:endParaRPr lang="en-US" sz="2000" dirty="0">
              <a:latin typeface="Helvetica" pitchFamily="2" charset="0"/>
            </a:endParaRPr>
          </a:p>
        </p:txBody>
      </p:sp>
      <p:pic>
        <p:nvPicPr>
          <p:cNvPr id="9" name="Picture 8" descr="richey-famiglietti-GRACE-groundwate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r="11682" b="37588"/>
          <a:stretch/>
        </p:blipFill>
        <p:spPr>
          <a:xfrm>
            <a:off x="465379" y="3328812"/>
            <a:ext cx="2383506" cy="161949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 descr="103008914-RTX1BWMI.600x4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86" y="1777247"/>
            <a:ext cx="2383506" cy="158900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" name="Picture 1" descr="la-me-east-porterville-drought-2016050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79" y="188640"/>
            <a:ext cx="2383506" cy="15886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well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948308"/>
            <a:ext cx="2383506" cy="1621708"/>
          </a:xfrm>
          <a:prstGeom prst="rect">
            <a:avLst/>
          </a:prstGeom>
        </p:spPr>
      </p:pic>
      <p:sp>
        <p:nvSpPr>
          <p:cNvPr id="11" name="Text Box 10">
            <a:extLst>
              <a:ext uri="{FF2B5EF4-FFF2-40B4-BE49-F238E27FC236}">
                <a16:creationId xmlns:a16="http://schemas.microsoft.com/office/drawing/2014/main" id="{770B7F84-65BD-9747-B565-171C71A9D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6275" y="1352331"/>
            <a:ext cx="6052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Helvetica"/>
                <a:ea typeface="华文仿宋" charset="0"/>
                <a:cs typeface="Helvetica"/>
              </a:rPr>
              <a:t>What am I doing?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797923-24ED-DC4D-8E19-2B7A96725E9A}"/>
              </a:ext>
            </a:extLst>
          </p:cNvPr>
          <p:cNvCxnSpPr>
            <a:cxnSpLocks/>
          </p:cNvCxnSpPr>
          <p:nvPr/>
        </p:nvCxnSpPr>
        <p:spPr>
          <a:xfrm>
            <a:off x="3563888" y="1844824"/>
            <a:ext cx="0" cy="4104456"/>
          </a:xfrm>
          <a:prstGeom prst="line">
            <a:avLst/>
          </a:prstGeom>
          <a:ln w="114300">
            <a:solidFill>
              <a:srgbClr val="9BD7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488053AA-85DA-7548-9977-35F6872A80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0" y="200026"/>
            <a:ext cx="561974" cy="56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52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7266" y="1594822"/>
            <a:ext cx="5126707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latin typeface="Helvetica" pitchFamily="2" charset="0"/>
              </a:rPr>
              <a:t>A major interdisciplinary effort in </a:t>
            </a:r>
            <a:r>
              <a:rPr lang="en-US" sz="1600" dirty="0" err="1">
                <a:latin typeface="Helvetica" pitchFamily="2" charset="0"/>
              </a:rPr>
              <a:t>agro</a:t>
            </a:r>
            <a:r>
              <a:rPr lang="en-US" sz="1600" dirty="0">
                <a:latin typeface="Helvetica" pitchFamily="2" charset="0"/>
              </a:rPr>
              <a:t>-hydrological modeling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Helvetica" pitchFamily="2" charset="0"/>
              </a:rPr>
              <a:t>A major interdisciplinary effort in digital </a:t>
            </a:r>
            <a:r>
              <a:rPr lang="en-US" sz="1600" dirty="0" err="1">
                <a:latin typeface="Helvetica" pitchFamily="2" charset="0"/>
              </a:rPr>
              <a:t>agro</a:t>
            </a:r>
            <a:r>
              <a:rPr lang="en-US" sz="1600" dirty="0">
                <a:latin typeface="Helvetica" pitchFamily="2" charset="0"/>
              </a:rPr>
              <a:t>-hydrology including remote sensing across scales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Helvetica" pitchFamily="2" charset="0"/>
              </a:rPr>
              <a:t>More detailed research at the plant-water interface in the root zone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Helvetica" pitchFamily="2" charset="0"/>
              </a:rPr>
              <a:t>New, interdisciplinary water-food-policy research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Helvetica" pitchFamily="2" charset="0"/>
              </a:rPr>
              <a:t>More cross-campus initiatives like GIFS’ Bangladesh initiation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Helvetica" pitchFamily="2" charset="0"/>
              </a:rPr>
              <a:t>More </a:t>
            </a:r>
            <a:r>
              <a:rPr lang="en-US" sz="1600" dirty="0" err="1">
                <a:latin typeface="Helvetica" pitchFamily="2" charset="0"/>
              </a:rPr>
              <a:t>Usask</a:t>
            </a:r>
            <a:r>
              <a:rPr lang="en-US" sz="1600" dirty="0">
                <a:latin typeface="Helvetica" pitchFamily="2" charset="0"/>
              </a:rPr>
              <a:t>-led reports and studies of important food-water topics, like GIWS’ preliminary assessment of the Saskatchewan irrigation project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Helvetica" pitchFamily="2" charset="0"/>
              </a:rPr>
              <a:t>Very strong </a:t>
            </a:r>
            <a:r>
              <a:rPr lang="en-US" sz="1600" dirty="0" err="1">
                <a:latin typeface="Helvetica" pitchFamily="2" charset="0"/>
              </a:rPr>
              <a:t>Usask</a:t>
            </a:r>
            <a:r>
              <a:rPr lang="en-US" sz="1600" dirty="0">
                <a:latin typeface="Helvetica" pitchFamily="2" charset="0"/>
              </a:rPr>
              <a:t> scientific leadership on these topics, including science communication and policy advising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Helvetica" pitchFamily="2" charset="0"/>
              </a:rPr>
              <a:t>A world-leading food-water program at </a:t>
            </a:r>
            <a:r>
              <a:rPr lang="en-US" sz="1600" dirty="0" err="1">
                <a:latin typeface="Helvetica" pitchFamily="2" charset="0"/>
              </a:rPr>
              <a:t>USask</a:t>
            </a:r>
            <a:endParaRPr lang="en-US" sz="1600" dirty="0">
              <a:latin typeface="Helvetica" pitchFamily="2" charset="0"/>
            </a:endParaRPr>
          </a:p>
        </p:txBody>
      </p:sp>
      <p:pic>
        <p:nvPicPr>
          <p:cNvPr id="9" name="Picture 8" descr="richey-famiglietti-GRACE-groundwate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r="11682" b="37588"/>
          <a:stretch/>
        </p:blipFill>
        <p:spPr>
          <a:xfrm>
            <a:off x="465379" y="3328812"/>
            <a:ext cx="2383506" cy="161949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 descr="103008914-RTX1BWMI.600x4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86" y="1777247"/>
            <a:ext cx="2383506" cy="158900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" name="Picture 1" descr="la-me-east-porterville-drought-2016050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79" y="188640"/>
            <a:ext cx="2383506" cy="15886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well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948308"/>
            <a:ext cx="2383506" cy="1621708"/>
          </a:xfrm>
          <a:prstGeom prst="rect">
            <a:avLst/>
          </a:prstGeom>
        </p:spPr>
      </p:pic>
      <p:sp>
        <p:nvSpPr>
          <p:cNvPr id="11" name="Text Box 10">
            <a:extLst>
              <a:ext uri="{FF2B5EF4-FFF2-40B4-BE49-F238E27FC236}">
                <a16:creationId xmlns:a16="http://schemas.microsoft.com/office/drawing/2014/main" id="{770B7F84-65BD-9747-B565-171C71A9D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545" y="883025"/>
            <a:ext cx="6052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Helvetica"/>
                <a:ea typeface="华文仿宋" charset="0"/>
                <a:cs typeface="Helvetica"/>
              </a:rPr>
              <a:t>What </a:t>
            </a:r>
            <a:r>
              <a:rPr lang="en-US" sz="2000" b="1" dirty="0" err="1">
                <a:latin typeface="Helvetica"/>
                <a:ea typeface="华文仿宋" charset="0"/>
                <a:cs typeface="Helvetica"/>
              </a:rPr>
              <a:t>woud</a:t>
            </a:r>
            <a:r>
              <a:rPr lang="en-US" sz="2000" b="1" dirty="0">
                <a:latin typeface="Helvetica"/>
                <a:ea typeface="华文仿宋" charset="0"/>
                <a:cs typeface="Helvetica"/>
              </a:rPr>
              <a:t> I like to see?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797923-24ED-DC4D-8E19-2B7A96725E9A}"/>
              </a:ext>
            </a:extLst>
          </p:cNvPr>
          <p:cNvCxnSpPr>
            <a:cxnSpLocks/>
          </p:cNvCxnSpPr>
          <p:nvPr/>
        </p:nvCxnSpPr>
        <p:spPr>
          <a:xfrm>
            <a:off x="3563888" y="1484784"/>
            <a:ext cx="0" cy="4824536"/>
          </a:xfrm>
          <a:prstGeom prst="line">
            <a:avLst/>
          </a:prstGeom>
          <a:ln w="114300">
            <a:solidFill>
              <a:srgbClr val="9BD7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488053AA-85DA-7548-9977-35F6872A80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0" y="200026"/>
            <a:ext cx="561974" cy="56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0112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usask 1">
      <a:dk1>
        <a:srgbClr val="000000"/>
      </a:dk1>
      <a:lt1>
        <a:srgbClr val="9A9B9D"/>
      </a:lt1>
      <a:dk2>
        <a:srgbClr val="4D4E53"/>
      </a:dk2>
      <a:lt2>
        <a:srgbClr val="D6D6D3"/>
      </a:lt2>
      <a:accent1>
        <a:srgbClr val="417630"/>
      </a:accent1>
      <a:accent2>
        <a:srgbClr val="C8C8C8"/>
      </a:accent2>
      <a:accent3>
        <a:srgbClr val="BED600"/>
      </a:accent3>
      <a:accent4>
        <a:srgbClr val="323232"/>
      </a:accent4>
      <a:accent5>
        <a:srgbClr val="ECF15E"/>
      </a:accent5>
      <a:accent6>
        <a:srgbClr val="0C6B41"/>
      </a:accent6>
      <a:hlink>
        <a:srgbClr val="417630"/>
      </a:hlink>
      <a:folHlink>
        <a:srgbClr val="719500"/>
      </a:folHlink>
    </a:clrScheme>
    <a:fontScheme name="Blank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IWS_Presentation_Template" id="{E740A7CE-5DEE-ED4A-A3A5-1DDC7E432FBF}" vid="{8F390B0D-E2D7-4043-8E9B-9DC59DB07D8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1006</TotalTime>
  <Words>1451</Words>
  <Application>Microsoft Macintosh PowerPoint</Application>
  <PresentationFormat>On-screen Show (4:3)</PresentationFormat>
  <Paragraphs>111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Georgia</vt:lpstr>
      <vt:lpstr>Helvetica</vt:lpstr>
      <vt:lpstr>Times</vt:lpstr>
      <vt:lpstr>Wingdings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 Presentation to Insert Audience Here Month XX, 20XX</dc:title>
  <dc:creator>Microsoft Office User</dc:creator>
  <cp:lastModifiedBy>Famiglietti, Jay</cp:lastModifiedBy>
  <cp:revision>92</cp:revision>
  <cp:lastPrinted>2017-10-23T15:52:14Z</cp:lastPrinted>
  <dcterms:created xsi:type="dcterms:W3CDTF">2019-05-19T20:18:37Z</dcterms:created>
  <dcterms:modified xsi:type="dcterms:W3CDTF">2020-11-15T21:56:16Z</dcterms:modified>
</cp:coreProperties>
</file>